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62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DFDF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7" d="100"/>
          <a:sy n="57" d="100"/>
        </p:scale>
        <p:origin x="-1002" y="-11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5440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1266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80283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33663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67576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87882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04835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304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6547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4106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4928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3169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2092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3267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8700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296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7488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CF65A-348E-44F5-AF0F-6147C109E937}" type="datetimeFigureOut">
              <a:rPr lang="ru-RU" smtClean="0"/>
              <a:t>24.04.2016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207E09-F579-4AF4-A172-E3EA3E6E855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07333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315" y="194789"/>
            <a:ext cx="7565792" cy="6468417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259011" y="643466"/>
            <a:ext cx="8791575" cy="939799"/>
          </a:xfrm>
        </p:spPr>
        <p:txBody>
          <a:bodyPr>
            <a:normAutofit/>
          </a:bodyPr>
          <a:lstStyle/>
          <a:p>
            <a:r>
              <a:rPr lang="ru-RU" sz="6000" b="1" i="1" cap="none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atang" panose="02030600000101010101" pitchFamily="18" charset="-127"/>
                <a:ea typeface="Batang" panose="02030600000101010101" pitchFamily="18" charset="-127"/>
              </a:rPr>
              <a:t>В мире прекрасного...</a:t>
            </a:r>
            <a:endParaRPr lang="ru-RU" sz="6000" b="1" i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7416800" y="5037513"/>
            <a:ext cx="4775199" cy="125315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b="1" dirty="0" smtClean="0">
                <a:latin typeface="Batang" panose="02030600000101010101" pitchFamily="18" charset="-127"/>
                <a:ea typeface="Batang" panose="02030600000101010101" pitchFamily="18" charset="-127"/>
              </a:rPr>
              <a:t>Подготовила:</a:t>
            </a:r>
          </a:p>
          <a:p>
            <a:pPr algn="ctr"/>
            <a:r>
              <a:rPr lang="ru-RU" sz="2000" b="1" dirty="0" smtClean="0">
                <a:latin typeface="Batang" panose="02030600000101010101" pitchFamily="18" charset="-127"/>
                <a:ea typeface="Batang" panose="02030600000101010101" pitchFamily="18" charset="-127"/>
              </a:rPr>
              <a:t>Хусаинова </a:t>
            </a:r>
            <a:r>
              <a:rPr lang="ru-RU" sz="2000" b="1" dirty="0" err="1" smtClean="0">
                <a:latin typeface="Batang" panose="02030600000101010101" pitchFamily="18" charset="-127"/>
                <a:ea typeface="Batang" panose="02030600000101010101" pitchFamily="18" charset="-127"/>
              </a:rPr>
              <a:t>Диляра</a:t>
            </a:r>
            <a:endParaRPr lang="ru-RU" sz="2000" b="1" dirty="0" smtClean="0">
              <a:latin typeface="Batang" panose="02030600000101010101" pitchFamily="18" charset="-127"/>
              <a:ea typeface="Batang" panose="02030600000101010101" pitchFamily="18" charset="-127"/>
            </a:endParaRPr>
          </a:p>
          <a:p>
            <a:pPr algn="ctr"/>
            <a:r>
              <a:rPr lang="ru-RU" sz="2000" b="1" dirty="0" smtClean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ru-RU" sz="2000" b="1" dirty="0" smtClean="0">
                <a:latin typeface="Batang" panose="02030600000101010101" pitchFamily="18" charset="-127"/>
                <a:ea typeface="Batang" panose="02030600000101010101" pitchFamily="18" charset="-127"/>
              </a:rPr>
              <a:t>ученица </a:t>
            </a:r>
            <a:r>
              <a:rPr lang="ru-RU" sz="2000" b="1" dirty="0" smtClean="0">
                <a:latin typeface="Batang" panose="02030600000101010101" pitchFamily="18" charset="-127"/>
                <a:ea typeface="Batang" panose="02030600000101010101" pitchFamily="18" charset="-127"/>
              </a:rPr>
              <a:t>9</a:t>
            </a:r>
            <a:r>
              <a:rPr lang="ru-RU" sz="2000" b="1" dirty="0"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en-US" sz="2000" b="1" dirty="0" smtClean="0">
                <a:latin typeface="Batang" panose="02030600000101010101" pitchFamily="18" charset="-127"/>
                <a:ea typeface="Batang" panose="02030600000101010101" pitchFamily="18" charset="-127"/>
              </a:rPr>
              <a:t>B </a:t>
            </a:r>
            <a:r>
              <a:rPr lang="ru-RU" sz="2000" b="1" dirty="0" smtClean="0">
                <a:latin typeface="Batang" panose="02030600000101010101" pitchFamily="18" charset="-127"/>
                <a:ea typeface="Batang" panose="02030600000101010101" pitchFamily="18" charset="-127"/>
              </a:rPr>
              <a:t>класса </a:t>
            </a:r>
            <a:endParaRPr lang="ru-RU" sz="2000" b="1" dirty="0" smtClean="0">
              <a:latin typeface="Batang" panose="02030600000101010101" pitchFamily="18" charset="-127"/>
              <a:ea typeface="Batang" panose="02030600000101010101" pitchFamily="18" charset="-127"/>
            </a:endParaRPr>
          </a:p>
          <a:p>
            <a:pPr algn="ctr"/>
            <a:r>
              <a:rPr lang="ru-RU" sz="2000" b="1" dirty="0" smtClean="0">
                <a:latin typeface="Batang" panose="02030600000101010101" pitchFamily="18" charset="-127"/>
                <a:ea typeface="Batang" panose="02030600000101010101" pitchFamily="18" charset="-127"/>
              </a:rPr>
              <a:t>СОШ № </a:t>
            </a:r>
            <a:r>
              <a:rPr lang="ru-RU" sz="2000" b="1" dirty="0" smtClean="0">
                <a:latin typeface="Batang" panose="02030600000101010101" pitchFamily="18" charset="-127"/>
                <a:ea typeface="Batang" panose="02030600000101010101" pitchFamily="18" charset="-127"/>
              </a:rPr>
              <a:t>35, </a:t>
            </a:r>
            <a:r>
              <a:rPr lang="ru-RU" sz="2000" b="1" dirty="0" err="1" smtClean="0">
                <a:latin typeface="Batang" panose="02030600000101010101" pitchFamily="18" charset="-127"/>
                <a:ea typeface="Batang" panose="02030600000101010101" pitchFamily="18" charset="-127"/>
              </a:rPr>
              <a:t>г.Казани</a:t>
            </a:r>
            <a:endParaRPr lang="ru-RU" sz="2000" b="1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966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517297"/>
              </p:ext>
            </p:extLst>
          </p:nvPr>
        </p:nvGraphicFramePr>
        <p:xfrm>
          <a:off x="2032000" y="1727199"/>
          <a:ext cx="8602140" cy="48598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476">
                  <a:extLst>
                    <a:ext uri="{9D8B030D-6E8A-4147-A177-3AD203B41FA5}">
                      <a16:colId xmlns:a16="http://schemas.microsoft.com/office/drawing/2014/main" xmlns="" val="2665823291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735023958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950312217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15570389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962356154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4133552281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4283525216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022996735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388816187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737099590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4124402879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40614972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159056018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36517063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852602910"/>
                    </a:ext>
                  </a:extLst>
                </a:gridCol>
              </a:tblGrid>
              <a:tr h="465142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1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403688091"/>
                  </a:ext>
                </a:extLst>
              </a:tr>
              <a:tr h="465142"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2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221467176"/>
                  </a:ext>
                </a:extLst>
              </a:tr>
              <a:tr h="479785"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3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110620149"/>
                  </a:ext>
                </a:extLst>
              </a:tr>
              <a:tr h="479785"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4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74389605"/>
                  </a:ext>
                </a:extLst>
              </a:tr>
              <a:tr h="479785"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5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794764013"/>
                  </a:ext>
                </a:extLst>
              </a:tr>
              <a:tr h="479785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601203710"/>
                  </a:ext>
                </a:extLst>
              </a:tr>
              <a:tr h="571092"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7 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4054186331"/>
                  </a:ext>
                </a:extLst>
              </a:tr>
              <a:tr h="47978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8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978855795"/>
                  </a:ext>
                </a:extLst>
              </a:tr>
              <a:tr h="479785"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9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4055504013"/>
                  </a:ext>
                </a:extLst>
              </a:tr>
              <a:tr h="479785"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10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424861093"/>
                  </a:ext>
                </a:extLst>
              </a:tr>
            </a:tbl>
          </a:graphicData>
        </a:graphic>
      </p:graphicFrame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9814218"/>
              </p:ext>
            </p:extLst>
          </p:nvPr>
        </p:nvGraphicFramePr>
        <p:xfrm>
          <a:off x="1574800" y="4080934"/>
          <a:ext cx="457200" cy="507999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:a16="http://schemas.microsoft.com/office/drawing/2014/main" xmlns="" val="740071279"/>
                    </a:ext>
                  </a:extLst>
                </a:gridCol>
              </a:tblGrid>
              <a:tr h="507999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6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2101945"/>
                  </a:ext>
                </a:extLst>
              </a:tr>
            </a:tbl>
          </a:graphicData>
        </a:graphic>
      </p:graphicFrame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52272"/>
              </p:ext>
            </p:extLst>
          </p:nvPr>
        </p:nvGraphicFramePr>
        <p:xfrm>
          <a:off x="2603323" y="1727197"/>
          <a:ext cx="5734760" cy="4651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476">
                  <a:extLst>
                    <a:ext uri="{9D8B030D-6E8A-4147-A177-3AD203B41FA5}">
                      <a16:colId xmlns:a16="http://schemas.microsoft.com/office/drawing/2014/main" xmlns="" val="131265179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4290497132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465965285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51593010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4144304238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712637408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858841908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4201515398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501551830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033329131"/>
                    </a:ext>
                  </a:extLst>
                </a:gridCol>
              </a:tblGrid>
              <a:tr h="465142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Ш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С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Т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К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В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Ч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536429159"/>
                  </a:ext>
                </a:extLst>
              </a:tr>
            </a:tbl>
          </a:graphicData>
        </a:graphic>
      </p:graphicFrame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215672"/>
              </p:ext>
            </p:extLst>
          </p:nvPr>
        </p:nvGraphicFramePr>
        <p:xfrm>
          <a:off x="4340576" y="2176156"/>
          <a:ext cx="2867380" cy="4651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476">
                  <a:extLst>
                    <a:ext uri="{9D8B030D-6E8A-4147-A177-3AD203B41FA5}">
                      <a16:colId xmlns:a16="http://schemas.microsoft.com/office/drawing/2014/main" xmlns="" val="2919424090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849017669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26747001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55006182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778048531"/>
                    </a:ext>
                  </a:extLst>
                </a:gridCol>
              </a:tblGrid>
              <a:tr h="465142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В</a:t>
                      </a:r>
                      <a:endParaRPr lang="ru-RU" sz="2400" b="1" i="1" dirty="0">
                        <a:solidFill>
                          <a:schemeClr val="accent3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Е</a:t>
                      </a:r>
                      <a:endParaRPr lang="ru-RU" sz="2400" b="1" i="1" dirty="0">
                        <a:solidFill>
                          <a:schemeClr val="accent3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Р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Д</a:t>
                      </a:r>
                      <a:endParaRPr lang="ru-RU" sz="2400" b="1" i="1" dirty="0">
                        <a:solidFill>
                          <a:schemeClr val="accent3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chemeClr val="accent3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647627789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5600445"/>
              </p:ext>
            </p:extLst>
          </p:nvPr>
        </p:nvGraphicFramePr>
        <p:xfrm>
          <a:off x="4906716" y="2650488"/>
          <a:ext cx="4014332" cy="4797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476">
                  <a:extLst>
                    <a:ext uri="{9D8B030D-6E8A-4147-A177-3AD203B41FA5}">
                      <a16:colId xmlns:a16="http://schemas.microsoft.com/office/drawing/2014/main" xmlns="" val="3059819927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976498914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00290307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643123629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709458202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43617417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885129109"/>
                    </a:ext>
                  </a:extLst>
                </a:gridCol>
              </a:tblGrid>
              <a:tr h="47978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П</a:t>
                      </a:r>
                      <a:endParaRPr lang="ru-RU" sz="2400" b="1" i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У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Ч</a:t>
                      </a:r>
                      <a:endParaRPr lang="ru-RU" sz="2400" b="1" i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Ч</a:t>
                      </a:r>
                      <a:endParaRPr lang="ru-RU" sz="2400" b="1" i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207447758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749477"/>
              </p:ext>
            </p:extLst>
          </p:nvPr>
        </p:nvGraphicFramePr>
        <p:xfrm>
          <a:off x="4340065" y="3130273"/>
          <a:ext cx="2867380" cy="4797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476">
                  <a:extLst>
                    <a:ext uri="{9D8B030D-6E8A-4147-A177-3AD203B41FA5}">
                      <a16:colId xmlns:a16="http://schemas.microsoft.com/office/drawing/2014/main" xmlns="" val="3358230100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599306381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239593070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515317235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904603959"/>
                    </a:ext>
                  </a:extLst>
                </a:gridCol>
              </a:tblGrid>
              <a:tr h="47978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Ш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П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Е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156296822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2653002"/>
              </p:ext>
            </p:extLst>
          </p:nvPr>
        </p:nvGraphicFramePr>
        <p:xfrm>
          <a:off x="3207279" y="3588422"/>
          <a:ext cx="2867380" cy="4797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476">
                  <a:extLst>
                    <a:ext uri="{9D8B030D-6E8A-4147-A177-3AD203B41FA5}">
                      <a16:colId xmlns:a16="http://schemas.microsoft.com/office/drawing/2014/main" xmlns="" val="395410250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63379771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24785318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61647694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19583867"/>
                    </a:ext>
                  </a:extLst>
                </a:gridCol>
              </a:tblGrid>
              <a:tr h="47978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Г</a:t>
                      </a:r>
                      <a:endParaRPr lang="ru-RU" sz="2400" b="1" i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2400" b="1" i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Й</a:t>
                      </a:r>
                      <a:endParaRPr lang="ru-RU" sz="2400" b="1" i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Д</a:t>
                      </a:r>
                      <a:endParaRPr lang="ru-RU" sz="2400" b="1" i="1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595719105"/>
                  </a:ext>
                </a:extLst>
              </a:tr>
            </a:tbl>
          </a:graphicData>
        </a:graphic>
      </p:graphicFrame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385007"/>
              </p:ext>
            </p:extLst>
          </p:nvPr>
        </p:nvGraphicFramePr>
        <p:xfrm>
          <a:off x="2046161" y="4096412"/>
          <a:ext cx="4587808" cy="4797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476">
                  <a:extLst>
                    <a:ext uri="{9D8B030D-6E8A-4147-A177-3AD203B41FA5}">
                      <a16:colId xmlns:a16="http://schemas.microsoft.com/office/drawing/2014/main" xmlns="" val="209448242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43122482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899819257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59900889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853369626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362020594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706630297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505472715"/>
                    </a:ext>
                  </a:extLst>
                </a:gridCol>
              </a:tblGrid>
              <a:tr h="47978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Б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Е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Т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Х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В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Е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606309135"/>
                  </a:ext>
                </a:extLst>
              </a:tr>
            </a:tbl>
          </a:graphicData>
        </a:graphic>
      </p:graphicFrame>
      <p:graphicFrame>
        <p:nvGraphicFramePr>
          <p:cNvPr id="12" name="Таблица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395177"/>
              </p:ext>
            </p:extLst>
          </p:nvPr>
        </p:nvGraphicFramePr>
        <p:xfrm>
          <a:off x="4340065" y="4573125"/>
          <a:ext cx="5734760" cy="5710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476">
                  <a:extLst>
                    <a:ext uri="{9D8B030D-6E8A-4147-A177-3AD203B41FA5}">
                      <a16:colId xmlns:a16="http://schemas.microsoft.com/office/drawing/2014/main" xmlns="" val="2150872888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821683637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685723818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230673694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5323365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15601346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761406414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723026769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585620512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316516948"/>
                    </a:ext>
                  </a:extLst>
                </a:gridCol>
              </a:tblGrid>
              <a:tr h="571092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Ч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Й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К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В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С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К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Й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271126153"/>
                  </a:ext>
                </a:extLst>
              </a:tr>
            </a:tbl>
          </a:graphicData>
        </a:graphic>
      </p:graphicFrame>
      <p:graphicFrame>
        <p:nvGraphicFramePr>
          <p:cNvPr id="13" name="Таблица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4531338"/>
              </p:ext>
            </p:extLst>
          </p:nvPr>
        </p:nvGraphicFramePr>
        <p:xfrm>
          <a:off x="2603323" y="5141145"/>
          <a:ext cx="5734760" cy="4797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476">
                  <a:extLst>
                    <a:ext uri="{9D8B030D-6E8A-4147-A177-3AD203B41FA5}">
                      <a16:colId xmlns:a16="http://schemas.microsoft.com/office/drawing/2014/main" xmlns="" val="2653439721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372543981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4028312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443118275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409587565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4180003167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4039081430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962703120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494843550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589043216"/>
                    </a:ext>
                  </a:extLst>
                </a:gridCol>
              </a:tblGrid>
              <a:tr h="47978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Р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У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Б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Ш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Т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Е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Й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486100189"/>
                  </a:ext>
                </a:extLst>
              </a:tr>
            </a:tbl>
          </a:graphicData>
        </a:graphic>
      </p:graphicFrame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5672096"/>
              </p:ext>
            </p:extLst>
          </p:nvPr>
        </p:nvGraphicFramePr>
        <p:xfrm>
          <a:off x="4340065" y="5638139"/>
          <a:ext cx="3440856" cy="4797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476">
                  <a:extLst>
                    <a:ext uri="{9D8B030D-6E8A-4147-A177-3AD203B41FA5}">
                      <a16:colId xmlns:a16="http://schemas.microsoft.com/office/drawing/2014/main" xmlns="" val="388971187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308884913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965685909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940143690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687416346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707397467"/>
                    </a:ext>
                  </a:extLst>
                </a:gridCol>
              </a:tblGrid>
              <a:tr h="47978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Г</a:t>
                      </a:r>
                      <a:endParaRPr lang="ru-RU" sz="2400" b="1" i="1" dirty="0">
                        <a:solidFill>
                          <a:schemeClr val="accent3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Л</a:t>
                      </a:r>
                      <a:endParaRPr lang="ru-RU" sz="2400" b="1" i="1" dirty="0">
                        <a:solidFill>
                          <a:schemeClr val="accent3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chemeClr val="accent3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К</a:t>
                      </a:r>
                      <a:endParaRPr lang="ru-RU" sz="2400" b="1" i="1" dirty="0">
                        <a:solidFill>
                          <a:schemeClr val="accent3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2400" b="1" i="1" dirty="0">
                        <a:solidFill>
                          <a:schemeClr val="accent3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913517478"/>
                  </a:ext>
                </a:extLst>
              </a:tr>
            </a:tbl>
          </a:graphicData>
        </a:graphic>
      </p:graphicFrame>
      <p:graphicFrame>
        <p:nvGraphicFramePr>
          <p:cNvPr id="17" name="Таблица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397730"/>
              </p:ext>
            </p:extLst>
          </p:nvPr>
        </p:nvGraphicFramePr>
        <p:xfrm>
          <a:off x="3186288" y="6075299"/>
          <a:ext cx="3440856" cy="4797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3476">
                  <a:extLst>
                    <a:ext uri="{9D8B030D-6E8A-4147-A177-3AD203B41FA5}">
                      <a16:colId xmlns:a16="http://schemas.microsoft.com/office/drawing/2014/main" xmlns="" val="3217710335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3691694366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703375290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293563435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1950787105"/>
                    </a:ext>
                  </a:extLst>
                </a:gridCol>
                <a:gridCol w="573476">
                  <a:extLst>
                    <a:ext uri="{9D8B030D-6E8A-4147-A177-3AD203B41FA5}">
                      <a16:colId xmlns:a16="http://schemas.microsoft.com/office/drawing/2014/main" xmlns="" val="2634013683"/>
                    </a:ext>
                  </a:extLst>
                </a:gridCol>
              </a:tblGrid>
              <a:tr h="47978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В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Г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Е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Р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312139878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1185333" y="423333"/>
            <a:ext cx="9177867" cy="1032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19" name="TextBox 18"/>
          <p:cNvSpPr txBox="1"/>
          <p:nvPr/>
        </p:nvSpPr>
        <p:spPr>
          <a:xfrm>
            <a:off x="1185333" y="235375"/>
            <a:ext cx="9177867" cy="1431429"/>
          </a:xfrm>
          <a:prstGeom prst="horizontalScroll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32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1. Отечественный композитор XX века, написавший оперу «Нос»?</a:t>
            </a:r>
            <a:endParaRPr lang="ru-RU" sz="32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7421" y="339391"/>
            <a:ext cx="10084475" cy="1267837"/>
          </a:xfrm>
          <a:prstGeom prst="horizontalScroll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rgbClr val="C000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2. Итальянский композитор, создавший 26 опер. Из них: «</a:t>
            </a:r>
            <a:r>
              <a:rPr lang="ru-RU" sz="2800" b="1" i="1" dirty="0" err="1" smtClean="0">
                <a:solidFill>
                  <a:srgbClr val="C000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Риголетто</a:t>
            </a:r>
            <a:r>
              <a:rPr lang="ru-RU" sz="2800" b="1" i="1" dirty="0" smtClean="0">
                <a:solidFill>
                  <a:srgbClr val="C000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», «Травиата», «Трубадур», «Аида»?</a:t>
            </a:r>
            <a:endParaRPr lang="ru-RU" sz="2800" b="1" i="1" dirty="0">
              <a:solidFill>
                <a:srgbClr val="C000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31518" y="339390"/>
            <a:ext cx="10084475" cy="1267837"/>
          </a:xfrm>
          <a:prstGeom prst="horizontalScroll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chemeClr val="accent6">
                    <a:lumMod val="7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3. Итальянский композитор XIX века, написавший оперу «Тоска»?</a:t>
            </a:r>
            <a:endParaRPr lang="ru-RU" sz="2800" b="1" i="1" dirty="0">
              <a:solidFill>
                <a:schemeClr val="accent6">
                  <a:lumMod val="75000"/>
                </a:schemeClr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88161" y="592347"/>
            <a:ext cx="9127074" cy="1104245"/>
          </a:xfrm>
          <a:prstGeom prst="horizontalScroll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r>
              <a:rPr lang="ru-RU" sz="2400" b="1" i="1" dirty="0" smtClean="0">
                <a:latin typeface="Batang" panose="02030600000101010101" pitchFamily="18" charset="-127"/>
                <a:ea typeface="Batang" panose="02030600000101010101" pitchFamily="18" charset="-127"/>
              </a:rPr>
              <a:t>4. «Варшавянин по происхождению, сердцем поляк, а по таланту гражданин мира». Кто это?</a:t>
            </a:r>
            <a:endParaRPr lang="ru-RU" sz="2400" b="1" i="1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73679" y="390772"/>
            <a:ext cx="9220661" cy="1267837"/>
          </a:xfrm>
          <a:prstGeom prst="horizontalScroll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chemeClr val="accent2">
                    <a:lumMod val="7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5. Первооткрыватель струнного квартета.  Композитор, написавший 104 симфонии?</a:t>
            </a:r>
            <a:endParaRPr lang="ru-RU" sz="2800" b="1" i="1" dirty="0">
              <a:solidFill>
                <a:schemeClr val="accent2">
                  <a:lumMod val="75000"/>
                </a:schemeClr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185333" y="442153"/>
            <a:ext cx="9549064" cy="1267837"/>
          </a:xfrm>
          <a:prstGeom prst="horizontalScroll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6. Этот немецкий композитор написал одну единственную оперу – «</a:t>
            </a:r>
            <a:r>
              <a:rPr lang="ru-RU" sz="2800" b="1" i="1" dirty="0" err="1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Фиделио</a:t>
            </a:r>
            <a:r>
              <a:rPr lang="ru-RU" sz="28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»?</a:t>
            </a:r>
            <a:endParaRPr lang="ru-RU" sz="28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33770" y="474072"/>
            <a:ext cx="9428482" cy="1267837"/>
          </a:xfrm>
          <a:prstGeom prst="horizontalScroll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latin typeface="Batang" panose="02030600000101010101" pitchFamily="18" charset="-127"/>
                <a:ea typeface="Batang" panose="02030600000101010101" pitchFamily="18" charset="-127"/>
              </a:rPr>
              <a:t>7. Оперы «Евгений Онегин», «Пиковая дама», «Иоланта» сочинил?</a:t>
            </a:r>
            <a:endParaRPr lang="ru-RU" sz="2800" b="1" i="1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93416" y="27582"/>
            <a:ext cx="9716563" cy="1840409"/>
          </a:xfrm>
          <a:prstGeom prst="horizontalScroll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chemeClr val="accent5">
                    <a:lumMod val="7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8. Русский композитор, основоположник профессионального музыкального образования в России?</a:t>
            </a:r>
            <a:endParaRPr lang="ru-RU" sz="2800" b="1" i="1" dirty="0">
              <a:solidFill>
                <a:schemeClr val="accent5">
                  <a:lumMod val="75000"/>
                </a:schemeClr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53440" y="280706"/>
            <a:ext cx="9828217" cy="1267837"/>
          </a:xfrm>
          <a:prstGeom prst="horizontalScroll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chemeClr val="accent2">
                    <a:lumMod val="7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9. Знаменитая опера «Жизнь за царя» была написана им в 1834 году. Кто композитор? </a:t>
            </a:r>
            <a:endParaRPr lang="ru-RU" sz="2800" b="1" i="1" dirty="0">
              <a:solidFill>
                <a:schemeClr val="accent2">
                  <a:lumMod val="75000"/>
                </a:schemeClr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29462" y="371853"/>
            <a:ext cx="9950139" cy="1267837"/>
          </a:xfrm>
          <a:prstGeom prst="horizontalScroll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10. Немецкий композитор, преобразователь оперы, называвший их своими «музыкальными драмами»?</a:t>
            </a:r>
            <a:endParaRPr lang="ru-RU" sz="28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pic>
        <p:nvPicPr>
          <p:cNvPr id="31" name="Рисунок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669" y="1986266"/>
            <a:ext cx="2571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11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6" presetClass="exit" presetSubtype="2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45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2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3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42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16" presetID="26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500"/>
                            </p:stCondLst>
                            <p:childTnLst>
                              <p:par>
                                <p:cTn id="146" presetID="53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2000"/>
                            </p:stCondLst>
                            <p:childTnLst>
                              <p:par>
                                <p:cTn id="162" presetID="45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2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2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2000"/>
                            </p:stCondLst>
                            <p:childTnLst>
                              <p:par>
                                <p:cTn id="194" presetID="14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9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1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500"/>
                            </p:stCondLst>
                            <p:childTnLst>
                              <p:par>
                                <p:cTn id="210" presetID="42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0" grpId="0" animBg="1"/>
      <p:bldP spid="20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677332"/>
              </p:ext>
            </p:extLst>
          </p:nvPr>
        </p:nvGraphicFramePr>
        <p:xfrm>
          <a:off x="1761065" y="1569411"/>
          <a:ext cx="8669864" cy="508538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2">
                  <a:extLst>
                    <a:ext uri="{9D8B030D-6E8A-4147-A177-3AD203B41FA5}">
                      <a16:colId xmlns:a16="http://schemas.microsoft.com/office/drawing/2014/main" xmlns="" val="1808818871"/>
                    </a:ext>
                  </a:extLst>
                </a:gridCol>
                <a:gridCol w="628950">
                  <a:extLst>
                    <a:ext uri="{9D8B030D-6E8A-4147-A177-3AD203B41FA5}">
                      <a16:colId xmlns:a16="http://schemas.microsoft.com/office/drawing/2014/main" xmlns="" val="39241366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50998742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857178136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8192891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875993621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786522456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23488067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195790658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496704098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279835092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18639918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414001189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355236823"/>
                    </a:ext>
                  </a:extLst>
                </a:gridCol>
              </a:tblGrid>
              <a:tr h="432080">
                <a:tc>
                  <a:txBody>
                    <a:bodyPr/>
                    <a:lstStyle/>
                    <a:p>
                      <a:r>
                        <a:rPr lang="ru-RU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             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u-RU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 </a:t>
                      </a:r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11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166473011"/>
                  </a:ext>
                </a:extLst>
              </a:tr>
              <a:tr h="432080"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12</a:t>
                      </a:r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83507149"/>
                  </a:ext>
                </a:extLst>
              </a:tr>
              <a:tr h="432080"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+mj-lt"/>
                        </a:rPr>
                        <a:t>13</a:t>
                      </a:r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118549538"/>
                  </a:ext>
                </a:extLst>
              </a:tr>
              <a:tr h="432080"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14</a:t>
                      </a:r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015343234"/>
                  </a:ext>
                </a:extLst>
              </a:tr>
              <a:tr h="513389"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15</a:t>
                      </a:r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080141811"/>
                  </a:ext>
                </a:extLst>
              </a:tr>
              <a:tr h="432080">
                <a:tc>
                  <a:txBody>
                    <a:bodyPr/>
                    <a:lstStyle/>
                    <a:p>
                      <a:endParaRPr lang="ru-RU" sz="240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16</a:t>
                      </a:r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016460944"/>
                  </a:ext>
                </a:extLst>
              </a:tr>
              <a:tr h="432080">
                <a:tc>
                  <a:txBody>
                    <a:bodyPr/>
                    <a:lstStyle/>
                    <a:p>
                      <a:endParaRPr lang="ru-RU" sz="240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17</a:t>
                      </a:r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66725"/>
                  </a:ext>
                </a:extLst>
              </a:tr>
              <a:tr h="432080"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18</a:t>
                      </a:r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602148275"/>
                  </a:ext>
                </a:extLst>
              </a:tr>
              <a:tr h="432080"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19</a:t>
                      </a:r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b="1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614295449"/>
                  </a:ext>
                </a:extLst>
              </a:tr>
              <a:tr h="432080"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20</a:t>
                      </a:r>
                      <a:endParaRPr lang="ru-RU" sz="24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675244189"/>
                  </a:ext>
                </a:extLst>
              </a:tr>
              <a:tr h="432080"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400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614395478"/>
                  </a:ext>
                </a:extLst>
              </a:tr>
            </a:tbl>
          </a:graphicData>
        </a:graphic>
      </p:graphicFrame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203490"/>
              </p:ext>
            </p:extLst>
          </p:nvPr>
        </p:nvGraphicFramePr>
        <p:xfrm>
          <a:off x="1180380" y="6112932"/>
          <a:ext cx="563753" cy="541867"/>
        </p:xfrm>
        <a:graphic>
          <a:graphicData uri="http://schemas.openxmlformats.org/drawingml/2006/table">
            <a:tbl>
              <a:tblPr/>
              <a:tblGrid>
                <a:gridCol w="563753">
                  <a:extLst>
                    <a:ext uri="{9D8B030D-6E8A-4147-A177-3AD203B41FA5}">
                      <a16:colId xmlns:a16="http://schemas.microsoft.com/office/drawing/2014/main" xmlns="" val="2980609540"/>
                    </a:ext>
                  </a:extLst>
                </a:gridCol>
              </a:tblGrid>
              <a:tr h="541867"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21</a:t>
                      </a:r>
                      <a:endParaRPr lang="ru-RU" sz="2400" b="1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215723397"/>
                  </a:ext>
                </a:extLst>
              </a:tr>
            </a:tbl>
          </a:graphicData>
        </a:graphic>
      </p:graphicFrame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7137963"/>
              </p:ext>
            </p:extLst>
          </p:nvPr>
        </p:nvGraphicFramePr>
        <p:xfrm>
          <a:off x="3672117" y="1523060"/>
          <a:ext cx="5495697" cy="518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0633">
                  <a:extLst>
                    <a:ext uri="{9D8B030D-6E8A-4147-A177-3AD203B41FA5}">
                      <a16:colId xmlns:a16="http://schemas.microsoft.com/office/drawing/2014/main" xmlns="" val="726868320"/>
                    </a:ext>
                  </a:extLst>
                </a:gridCol>
                <a:gridCol w="610633">
                  <a:extLst>
                    <a:ext uri="{9D8B030D-6E8A-4147-A177-3AD203B41FA5}">
                      <a16:colId xmlns:a16="http://schemas.microsoft.com/office/drawing/2014/main" xmlns="" val="3812420678"/>
                    </a:ext>
                  </a:extLst>
                </a:gridCol>
                <a:gridCol w="610633">
                  <a:extLst>
                    <a:ext uri="{9D8B030D-6E8A-4147-A177-3AD203B41FA5}">
                      <a16:colId xmlns:a16="http://schemas.microsoft.com/office/drawing/2014/main" xmlns="" val="2387982740"/>
                    </a:ext>
                  </a:extLst>
                </a:gridCol>
                <a:gridCol w="610633">
                  <a:extLst>
                    <a:ext uri="{9D8B030D-6E8A-4147-A177-3AD203B41FA5}">
                      <a16:colId xmlns:a16="http://schemas.microsoft.com/office/drawing/2014/main" xmlns="" val="2303140708"/>
                    </a:ext>
                  </a:extLst>
                </a:gridCol>
                <a:gridCol w="610633">
                  <a:extLst>
                    <a:ext uri="{9D8B030D-6E8A-4147-A177-3AD203B41FA5}">
                      <a16:colId xmlns:a16="http://schemas.microsoft.com/office/drawing/2014/main" xmlns="" val="3243877566"/>
                    </a:ext>
                  </a:extLst>
                </a:gridCol>
                <a:gridCol w="610633">
                  <a:extLst>
                    <a:ext uri="{9D8B030D-6E8A-4147-A177-3AD203B41FA5}">
                      <a16:colId xmlns:a16="http://schemas.microsoft.com/office/drawing/2014/main" xmlns="" val="1641993591"/>
                    </a:ext>
                  </a:extLst>
                </a:gridCol>
                <a:gridCol w="610633">
                  <a:extLst>
                    <a:ext uri="{9D8B030D-6E8A-4147-A177-3AD203B41FA5}">
                      <a16:colId xmlns:a16="http://schemas.microsoft.com/office/drawing/2014/main" xmlns="" val="2330243142"/>
                    </a:ext>
                  </a:extLst>
                </a:gridCol>
                <a:gridCol w="610633">
                  <a:extLst>
                    <a:ext uri="{9D8B030D-6E8A-4147-A177-3AD203B41FA5}">
                      <a16:colId xmlns:a16="http://schemas.microsoft.com/office/drawing/2014/main" xmlns="" val="620565071"/>
                    </a:ext>
                  </a:extLst>
                </a:gridCol>
                <a:gridCol w="610633">
                  <a:extLst>
                    <a:ext uri="{9D8B030D-6E8A-4147-A177-3AD203B41FA5}">
                      <a16:colId xmlns:a16="http://schemas.microsoft.com/office/drawing/2014/main" xmlns="" val="1876741961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 П         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Р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К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Ф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Ь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Е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В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87250060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564762"/>
              </p:ext>
            </p:extLst>
          </p:nvPr>
        </p:nvGraphicFramePr>
        <p:xfrm>
          <a:off x="3618893" y="2018468"/>
          <a:ext cx="2477104" cy="518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9276">
                  <a:extLst>
                    <a:ext uri="{9D8B030D-6E8A-4147-A177-3AD203B41FA5}">
                      <a16:colId xmlns:a16="http://schemas.microsoft.com/office/drawing/2014/main" xmlns="" val="719885242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88481568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389469943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726414944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  Г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У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431139064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8392027"/>
              </p:ext>
            </p:extLst>
          </p:nvPr>
        </p:nvGraphicFramePr>
        <p:xfrm>
          <a:off x="3618893" y="2441140"/>
          <a:ext cx="6192760" cy="518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9276">
                  <a:extLst>
                    <a:ext uri="{9D8B030D-6E8A-4147-A177-3AD203B41FA5}">
                      <a16:colId xmlns:a16="http://schemas.microsoft.com/office/drawing/2014/main" xmlns="" val="3259148874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95477211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79047344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39184731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27431271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349223645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44950948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733617302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53517045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705999178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Р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Х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М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В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554271626"/>
                  </a:ext>
                </a:extLst>
              </a:tr>
            </a:tbl>
          </a:graphicData>
        </a:graphic>
      </p:graphicFrame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459496"/>
              </p:ext>
            </p:extLst>
          </p:nvPr>
        </p:nvGraphicFramePr>
        <p:xfrm>
          <a:off x="5493653" y="2935925"/>
          <a:ext cx="4954208" cy="518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9276">
                  <a:extLst>
                    <a:ext uri="{9D8B030D-6E8A-4147-A177-3AD203B41FA5}">
                      <a16:colId xmlns:a16="http://schemas.microsoft.com/office/drawing/2014/main" xmlns="" val="3432086648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409343912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523315269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798777841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591486826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439671106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403697919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69571867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П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Г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chemeClr val="bg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613737766"/>
                  </a:ext>
                </a:extLst>
              </a:tr>
            </a:tbl>
          </a:graphicData>
        </a:graphic>
      </p:graphicFrame>
      <p:graphicFrame>
        <p:nvGraphicFramePr>
          <p:cNvPr id="12" name="Таблица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900589"/>
              </p:ext>
            </p:extLst>
          </p:nvPr>
        </p:nvGraphicFramePr>
        <p:xfrm>
          <a:off x="4865911" y="3397416"/>
          <a:ext cx="3715656" cy="518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9276">
                  <a:extLst>
                    <a:ext uri="{9D8B030D-6E8A-4147-A177-3AD203B41FA5}">
                      <a16:colId xmlns:a16="http://schemas.microsoft.com/office/drawing/2014/main" xmlns="" val="1690787283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547518971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982206739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31803592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02204300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890448896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М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Ц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Р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Т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307967434"/>
                  </a:ext>
                </a:extLst>
              </a:tr>
            </a:tbl>
          </a:graphicData>
        </a:graphic>
      </p:graphicFrame>
      <p:graphicFrame>
        <p:nvGraphicFramePr>
          <p:cNvPr id="13" name="Таблица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8790542"/>
              </p:ext>
            </p:extLst>
          </p:nvPr>
        </p:nvGraphicFramePr>
        <p:xfrm>
          <a:off x="4255101" y="3892201"/>
          <a:ext cx="2477104" cy="518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9276">
                  <a:extLst>
                    <a:ext uri="{9D8B030D-6E8A-4147-A177-3AD203B41FA5}">
                      <a16:colId xmlns:a16="http://schemas.microsoft.com/office/drawing/2014/main" xmlns="" val="3249073974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690098179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54688400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167457668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Б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З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Е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721036626"/>
                  </a:ext>
                </a:extLst>
              </a:tr>
            </a:tbl>
          </a:graphicData>
        </a:graphic>
      </p:graphicFrame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642395"/>
              </p:ext>
            </p:extLst>
          </p:nvPr>
        </p:nvGraphicFramePr>
        <p:xfrm>
          <a:off x="3031068" y="4329355"/>
          <a:ext cx="4334932" cy="518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9276">
                  <a:extLst>
                    <a:ext uri="{9D8B030D-6E8A-4147-A177-3AD203B41FA5}">
                      <a16:colId xmlns:a16="http://schemas.microsoft.com/office/drawing/2014/main" xmlns="" val="321373744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630871411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021504726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4148561603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561747784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721710704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377862356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Р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С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С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193432079"/>
                  </a:ext>
                </a:extLst>
              </a:tr>
            </a:tbl>
          </a:graphicData>
        </a:graphic>
      </p:graphicFrame>
      <p:graphicFrame>
        <p:nvGraphicFramePr>
          <p:cNvPr id="15" name="Таблица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501126"/>
              </p:ext>
            </p:extLst>
          </p:nvPr>
        </p:nvGraphicFramePr>
        <p:xfrm>
          <a:off x="3618893" y="4795362"/>
          <a:ext cx="3715656" cy="518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9276">
                  <a:extLst>
                    <a:ext uri="{9D8B030D-6E8A-4147-A177-3AD203B41FA5}">
                      <a16:colId xmlns:a16="http://schemas.microsoft.com/office/drawing/2014/main" xmlns="" val="4132059671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047927202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96305638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85713233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37216004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438108196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Ш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Т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К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Е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4292059263"/>
                  </a:ext>
                </a:extLst>
              </a:tr>
            </a:tbl>
          </a:graphicData>
        </a:graphic>
      </p:graphicFrame>
      <p:graphicFrame>
        <p:nvGraphicFramePr>
          <p:cNvPr id="16" name="Таблица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3160196"/>
              </p:ext>
            </p:extLst>
          </p:nvPr>
        </p:nvGraphicFramePr>
        <p:xfrm>
          <a:off x="3618893" y="5232063"/>
          <a:ext cx="4334932" cy="518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9276">
                  <a:extLst>
                    <a:ext uri="{9D8B030D-6E8A-4147-A177-3AD203B41FA5}">
                      <a16:colId xmlns:a16="http://schemas.microsoft.com/office/drawing/2014/main" xmlns="" val="3772573379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417515258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27684006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293354358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09249299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068043431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456749464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Б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Р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Д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2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907804921"/>
                  </a:ext>
                </a:extLst>
              </a:tr>
            </a:tbl>
          </a:graphicData>
        </a:graphic>
      </p:graphicFrame>
      <p:graphicFrame>
        <p:nvGraphicFramePr>
          <p:cNvPr id="18" name="Таблица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4189452"/>
              </p:ext>
            </p:extLst>
          </p:nvPr>
        </p:nvGraphicFramePr>
        <p:xfrm>
          <a:off x="3026227" y="5687694"/>
          <a:ext cx="6192760" cy="518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9276">
                  <a:extLst>
                    <a:ext uri="{9D8B030D-6E8A-4147-A177-3AD203B41FA5}">
                      <a16:colId xmlns:a16="http://schemas.microsoft.com/office/drawing/2014/main" xmlns="" val="281676936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77112195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27690716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037604505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424060752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31979816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17132977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994880925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725854221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512748217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М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У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С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Р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Г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С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К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Й</a:t>
                      </a:r>
                      <a:endParaRPr lang="ru-RU" sz="2400" b="1" i="1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872310874"/>
                  </a:ext>
                </a:extLst>
              </a:tr>
            </a:tbl>
          </a:graphicData>
        </a:graphic>
      </p:graphicFrame>
      <p:graphicFrame>
        <p:nvGraphicFramePr>
          <p:cNvPr id="19" name="Таблица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1487714"/>
              </p:ext>
            </p:extLst>
          </p:nvPr>
        </p:nvGraphicFramePr>
        <p:xfrm>
          <a:off x="1761065" y="6143325"/>
          <a:ext cx="7431312" cy="5187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9276">
                  <a:extLst>
                    <a:ext uri="{9D8B030D-6E8A-4147-A177-3AD203B41FA5}">
                      <a16:colId xmlns:a16="http://schemas.microsoft.com/office/drawing/2014/main" xmlns="" val="107689645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877468619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051146005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945957187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124840181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155812466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4253315770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1500728369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2773259128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3342015934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4103061743"/>
                    </a:ext>
                  </a:extLst>
                </a:gridCol>
                <a:gridCol w="619276">
                  <a:extLst>
                    <a:ext uri="{9D8B030D-6E8A-4147-A177-3AD203B41FA5}">
                      <a16:colId xmlns:a16="http://schemas.microsoft.com/office/drawing/2014/main" xmlns="" val="4286540430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Д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Р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Г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О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М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Ы</a:t>
                      </a:r>
                      <a:endParaRPr lang="ru-RU" sz="2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Ж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С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К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Й</a:t>
                      </a:r>
                      <a:endParaRPr lang="ru-RU" sz="2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501133277"/>
                  </a:ext>
                </a:extLst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1625600" y="372533"/>
            <a:ext cx="9533467" cy="1104245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4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11. Автор музыки к кинофильму «Александр Невский», а позднее и кантаты с одноимённым названием?</a:t>
            </a:r>
            <a:endParaRPr lang="ru-RU" sz="24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850586" y="-128589"/>
            <a:ext cx="8757784" cy="1840409"/>
          </a:xfrm>
          <a:prstGeom prst="horizontalScroll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12. Французский композитор XIX века. Основатель жанра французской лирической</a:t>
            </a:r>
          </a:p>
          <a:p>
            <a:r>
              <a:rPr lang="ru-RU" sz="2800" b="1" i="1" dirty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о</a:t>
            </a:r>
            <a:r>
              <a:rPr lang="ru-RU" sz="28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перы? </a:t>
            </a:r>
            <a:endParaRPr lang="ru-RU" sz="28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945526" y="-180351"/>
            <a:ext cx="9118601" cy="1840409"/>
          </a:xfrm>
          <a:prstGeom prst="horizontalScroll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13. Единственную в своём творчестве оперу «Алеко», в 1891 году написал русский композитор? </a:t>
            </a:r>
            <a:endParaRPr lang="ru-RU" sz="28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00756" y="96056"/>
            <a:ext cx="9973731" cy="1104245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4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14. Итальянский скрипач и композитор, написавший свыше двухсот пьес, причём все для гитары?</a:t>
            </a:r>
            <a:endParaRPr lang="ru-RU" sz="24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96279" y="-43206"/>
            <a:ext cx="10056277" cy="1595021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4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15. Более 50 симфоний, 20 опер, 40 концертов, свыше 50 камерных ансамблей, 15 фортепианных сонат и не только, принадлежат… </a:t>
            </a:r>
            <a:endParaRPr lang="ru-RU" sz="24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80380" y="693808"/>
            <a:ext cx="10041464" cy="777061"/>
          </a:xfrm>
          <a:prstGeom prst="horizontalScroll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32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16. Автор знаменитой оперы «Кармен»? </a:t>
            </a:r>
            <a:endParaRPr lang="ru-RU" sz="32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70044" y="80976"/>
            <a:ext cx="9572284" cy="1595021"/>
          </a:xfrm>
          <a:prstGeom prst="horizontalScroll">
            <a:avLst/>
          </a:prstGeom>
          <a:solidFill>
            <a:schemeClr val="bg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4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17. Кто является основоположником национальной оперной школы, положивший начало мощному расцвету итальянской оперы XIX века?</a:t>
            </a:r>
            <a:endParaRPr lang="ru-RU" sz="24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18471" y="-135850"/>
            <a:ext cx="9947724" cy="1595021"/>
          </a:xfrm>
          <a:prstGeom prst="horizontalScroll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4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18. Советский и российский композитор. Автор музыки к многочисленным художественным и документальным фильмам?</a:t>
            </a:r>
            <a:endParaRPr lang="ru-RU" sz="24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288866" y="220204"/>
            <a:ext cx="9905997" cy="1267837"/>
          </a:xfrm>
          <a:prstGeom prst="horizontalScroll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19. Оперу «Князь Игорь» написал русский композитор?</a:t>
            </a:r>
            <a:endParaRPr lang="ru-RU" sz="28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152945" y="177223"/>
            <a:ext cx="10199611" cy="1431429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32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20. Вокальный цикл «Детская», из семи пьес сочинил? </a:t>
            </a:r>
            <a:endParaRPr lang="ru-RU" sz="32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006417" y="507990"/>
            <a:ext cx="8636000" cy="695265"/>
          </a:xfrm>
          <a:prstGeom prst="horizontalScroll">
            <a:avLst/>
          </a:prstGeom>
          <a:solidFill>
            <a:schemeClr val="accent4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21. Автор опер «Русалка», «Каменный гость»?</a:t>
            </a:r>
            <a:endParaRPr lang="ru-RU" sz="28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pic>
        <p:nvPicPr>
          <p:cNvPr id="35" name="Рисунок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88" y="2115689"/>
            <a:ext cx="1369765" cy="24961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2655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6" presetClass="exit" presetSubtype="2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4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3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8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000"/>
                            </p:stCondLst>
                            <p:childTnLst>
                              <p:par>
                                <p:cTn id="126" presetID="6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27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500"/>
                            </p:stCondLst>
                            <p:childTnLst>
                              <p:par>
                                <p:cTn id="142" presetID="45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2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2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500"/>
                            </p:stCondLst>
                            <p:childTnLst>
                              <p:par>
                                <p:cTn id="158" presetID="42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000"/>
                            </p:stCondLst>
                            <p:childTnLst>
                              <p:par>
                                <p:cTn id="176" presetID="6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7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26" presetID="21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27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2" grpId="0" animBg="1"/>
      <p:bldP spid="22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9145751"/>
              </p:ext>
            </p:extLst>
          </p:nvPr>
        </p:nvGraphicFramePr>
        <p:xfrm>
          <a:off x="3047999" y="2772832"/>
          <a:ext cx="6519335" cy="32850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3867">
                  <a:extLst>
                    <a:ext uri="{9D8B030D-6E8A-4147-A177-3AD203B41FA5}">
                      <a16:colId xmlns:a16="http://schemas.microsoft.com/office/drawing/2014/main" xmlns="" val="1345851707"/>
                    </a:ext>
                  </a:extLst>
                </a:gridCol>
                <a:gridCol w="1303867">
                  <a:extLst>
                    <a:ext uri="{9D8B030D-6E8A-4147-A177-3AD203B41FA5}">
                      <a16:colId xmlns:a16="http://schemas.microsoft.com/office/drawing/2014/main" xmlns="" val="494989697"/>
                    </a:ext>
                  </a:extLst>
                </a:gridCol>
                <a:gridCol w="1303867">
                  <a:extLst>
                    <a:ext uri="{9D8B030D-6E8A-4147-A177-3AD203B41FA5}">
                      <a16:colId xmlns:a16="http://schemas.microsoft.com/office/drawing/2014/main" xmlns="" val="4214717266"/>
                    </a:ext>
                  </a:extLst>
                </a:gridCol>
                <a:gridCol w="1303867">
                  <a:extLst>
                    <a:ext uri="{9D8B030D-6E8A-4147-A177-3AD203B41FA5}">
                      <a16:colId xmlns:a16="http://schemas.microsoft.com/office/drawing/2014/main" xmlns="" val="570018538"/>
                    </a:ext>
                  </a:extLst>
                </a:gridCol>
                <a:gridCol w="1303867">
                  <a:extLst>
                    <a:ext uri="{9D8B030D-6E8A-4147-A177-3AD203B41FA5}">
                      <a16:colId xmlns:a16="http://schemas.microsoft.com/office/drawing/2014/main" xmlns="" val="2759034402"/>
                    </a:ext>
                  </a:extLst>
                </a:gridCol>
              </a:tblGrid>
              <a:tr h="821266"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295142301"/>
                  </a:ext>
                </a:extLst>
              </a:tr>
              <a:tr h="821266">
                <a:tc>
                  <a:txBody>
                    <a:bodyPr/>
                    <a:lstStyle/>
                    <a:p>
                      <a:pPr algn="ctr"/>
                      <a:r>
                        <a:rPr lang="ru-RU" sz="36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23</a:t>
                      </a:r>
                      <a:endParaRPr lang="ru-RU" sz="36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486225489"/>
                  </a:ext>
                </a:extLst>
              </a:tr>
              <a:tr h="821266">
                <a:tc>
                  <a:txBody>
                    <a:bodyPr/>
                    <a:lstStyle/>
                    <a:p>
                      <a:pPr algn="ctr"/>
                      <a:r>
                        <a:rPr lang="ru-RU" sz="36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24</a:t>
                      </a:r>
                      <a:endParaRPr lang="ru-RU" sz="36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830000186"/>
                  </a:ext>
                </a:extLst>
              </a:tr>
              <a:tr h="821266">
                <a:tc>
                  <a:txBody>
                    <a:bodyPr/>
                    <a:lstStyle/>
                    <a:p>
                      <a:pPr algn="ctr"/>
                      <a:r>
                        <a:rPr lang="ru-RU" sz="36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25</a:t>
                      </a:r>
                      <a:endParaRPr lang="ru-RU" sz="36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44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973990460"/>
                  </a:ext>
                </a:extLst>
              </a:tr>
            </a:tbl>
          </a:graphicData>
        </a:graphic>
      </p:graphicFrame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1361129"/>
              </p:ext>
            </p:extLst>
          </p:nvPr>
        </p:nvGraphicFramePr>
        <p:xfrm>
          <a:off x="2201333" y="2772832"/>
          <a:ext cx="846665" cy="833968"/>
        </p:xfrm>
        <a:graphic>
          <a:graphicData uri="http://schemas.openxmlformats.org/drawingml/2006/table">
            <a:tbl>
              <a:tblPr/>
              <a:tblGrid>
                <a:gridCol w="846665">
                  <a:extLst>
                    <a:ext uri="{9D8B030D-6E8A-4147-A177-3AD203B41FA5}">
                      <a16:colId xmlns:a16="http://schemas.microsoft.com/office/drawing/2014/main" xmlns="" val="1890249096"/>
                    </a:ext>
                  </a:extLst>
                </a:gridCol>
              </a:tblGrid>
              <a:tr h="833968">
                <a:tc>
                  <a:txBody>
                    <a:bodyPr/>
                    <a:lstStyle/>
                    <a:p>
                      <a:pPr algn="ctr"/>
                      <a:r>
                        <a:rPr lang="ru-RU" sz="3600" b="1" i="1" dirty="0" smtClean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22</a:t>
                      </a:r>
                      <a:endParaRPr lang="ru-RU" sz="3600" b="1" i="1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63537623"/>
                  </a:ext>
                </a:extLst>
              </a:tr>
            </a:tbl>
          </a:graphicData>
        </a:graphic>
      </p:graphicFrame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839564"/>
              </p:ext>
            </p:extLst>
          </p:nvPr>
        </p:nvGraphicFramePr>
        <p:xfrm>
          <a:off x="3034454" y="2772831"/>
          <a:ext cx="6532880" cy="8339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6576">
                  <a:extLst>
                    <a:ext uri="{9D8B030D-6E8A-4147-A177-3AD203B41FA5}">
                      <a16:colId xmlns:a16="http://schemas.microsoft.com/office/drawing/2014/main" xmlns="" val="2686434838"/>
                    </a:ext>
                  </a:extLst>
                </a:gridCol>
                <a:gridCol w="1306576">
                  <a:extLst>
                    <a:ext uri="{9D8B030D-6E8A-4147-A177-3AD203B41FA5}">
                      <a16:colId xmlns:a16="http://schemas.microsoft.com/office/drawing/2014/main" xmlns="" val="203383054"/>
                    </a:ext>
                  </a:extLst>
                </a:gridCol>
                <a:gridCol w="1306576">
                  <a:extLst>
                    <a:ext uri="{9D8B030D-6E8A-4147-A177-3AD203B41FA5}">
                      <a16:colId xmlns:a16="http://schemas.microsoft.com/office/drawing/2014/main" xmlns="" val="2518660189"/>
                    </a:ext>
                  </a:extLst>
                </a:gridCol>
                <a:gridCol w="1306576">
                  <a:extLst>
                    <a:ext uri="{9D8B030D-6E8A-4147-A177-3AD203B41FA5}">
                      <a16:colId xmlns:a16="http://schemas.microsoft.com/office/drawing/2014/main" xmlns="" val="1177718089"/>
                    </a:ext>
                  </a:extLst>
                </a:gridCol>
                <a:gridCol w="1306576">
                  <a:extLst>
                    <a:ext uri="{9D8B030D-6E8A-4147-A177-3AD203B41FA5}">
                      <a16:colId xmlns:a16="http://schemas.microsoft.com/office/drawing/2014/main" xmlns="" val="2193084353"/>
                    </a:ext>
                  </a:extLst>
                </a:gridCol>
              </a:tblGrid>
              <a:tr h="833969"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Ш</a:t>
                      </a:r>
                      <a:endParaRPr lang="ru-RU" sz="4400" b="1" i="1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У</a:t>
                      </a:r>
                      <a:endParaRPr lang="ru-RU" sz="4400" b="1" i="1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М</a:t>
                      </a:r>
                      <a:endParaRPr lang="ru-RU" sz="4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4400" b="1" i="1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Н</a:t>
                      </a:r>
                      <a:endParaRPr lang="ru-RU" sz="4400" b="1" i="1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73109454"/>
                  </a:ext>
                </a:extLst>
              </a:tr>
            </a:tbl>
          </a:graphicData>
        </a:graphic>
      </p:graphicFrame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457726"/>
              </p:ext>
            </p:extLst>
          </p:nvPr>
        </p:nvGraphicFramePr>
        <p:xfrm>
          <a:off x="4351867" y="3576595"/>
          <a:ext cx="5229012" cy="7920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7253">
                  <a:extLst>
                    <a:ext uri="{9D8B030D-6E8A-4147-A177-3AD203B41FA5}">
                      <a16:colId xmlns:a16="http://schemas.microsoft.com/office/drawing/2014/main" xmlns="" val="1227957175"/>
                    </a:ext>
                  </a:extLst>
                </a:gridCol>
                <a:gridCol w="1307253">
                  <a:extLst>
                    <a:ext uri="{9D8B030D-6E8A-4147-A177-3AD203B41FA5}">
                      <a16:colId xmlns:a16="http://schemas.microsoft.com/office/drawing/2014/main" xmlns="" val="2809936297"/>
                    </a:ext>
                  </a:extLst>
                </a:gridCol>
                <a:gridCol w="1307253">
                  <a:extLst>
                    <a:ext uri="{9D8B030D-6E8A-4147-A177-3AD203B41FA5}">
                      <a16:colId xmlns:a16="http://schemas.microsoft.com/office/drawing/2014/main" xmlns="" val="3783194879"/>
                    </a:ext>
                  </a:extLst>
                </a:gridCol>
                <a:gridCol w="1307253">
                  <a:extLst>
                    <a:ext uri="{9D8B030D-6E8A-4147-A177-3AD203B41FA5}">
                      <a16:colId xmlns:a16="http://schemas.microsoft.com/office/drawing/2014/main" xmlns="" val="2883273505"/>
                    </a:ext>
                  </a:extLst>
                </a:gridCol>
              </a:tblGrid>
              <a:tr h="792013"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Л</a:t>
                      </a:r>
                      <a:endParaRPr lang="ru-RU" sz="4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4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С</a:t>
                      </a:r>
                      <a:endParaRPr lang="ru-RU" sz="4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rgbClr val="FFFF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Т</a:t>
                      </a:r>
                      <a:endParaRPr lang="ru-RU" sz="4400" b="1" i="1" dirty="0">
                        <a:solidFill>
                          <a:srgbClr val="FFFF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191921220"/>
                  </a:ext>
                </a:extLst>
              </a:tr>
            </a:tbl>
          </a:graphicData>
        </a:graphic>
      </p:graphicFrame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185115"/>
              </p:ext>
            </p:extLst>
          </p:nvPr>
        </p:nvGraphicFramePr>
        <p:xfrm>
          <a:off x="4351867" y="4430466"/>
          <a:ext cx="5229012" cy="8037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7253">
                  <a:extLst>
                    <a:ext uri="{9D8B030D-6E8A-4147-A177-3AD203B41FA5}">
                      <a16:colId xmlns:a16="http://schemas.microsoft.com/office/drawing/2014/main" xmlns="" val="2210899039"/>
                    </a:ext>
                  </a:extLst>
                </a:gridCol>
                <a:gridCol w="1307253">
                  <a:extLst>
                    <a:ext uri="{9D8B030D-6E8A-4147-A177-3AD203B41FA5}">
                      <a16:colId xmlns:a16="http://schemas.microsoft.com/office/drawing/2014/main" xmlns="" val="322824874"/>
                    </a:ext>
                  </a:extLst>
                </a:gridCol>
                <a:gridCol w="1307253">
                  <a:extLst>
                    <a:ext uri="{9D8B030D-6E8A-4147-A177-3AD203B41FA5}">
                      <a16:colId xmlns:a16="http://schemas.microsoft.com/office/drawing/2014/main" xmlns="" val="1601385111"/>
                    </a:ext>
                  </a:extLst>
                </a:gridCol>
                <a:gridCol w="1307253">
                  <a:extLst>
                    <a:ext uri="{9D8B030D-6E8A-4147-A177-3AD203B41FA5}">
                      <a16:colId xmlns:a16="http://schemas.microsoft.com/office/drawing/2014/main" xmlns="" val="2653383363"/>
                    </a:ext>
                  </a:extLst>
                </a:gridCol>
              </a:tblGrid>
              <a:tr h="803763"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Г</a:t>
                      </a:r>
                      <a:endParaRPr lang="ru-RU" sz="4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Р</a:t>
                      </a:r>
                      <a:endParaRPr lang="ru-RU" sz="4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И</a:t>
                      </a:r>
                      <a:endParaRPr lang="ru-RU" sz="4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Г</a:t>
                      </a:r>
                      <a:endParaRPr lang="ru-RU" sz="4400" b="1" i="1" dirty="0"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278515148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936715"/>
              </p:ext>
            </p:extLst>
          </p:nvPr>
        </p:nvGraphicFramePr>
        <p:xfrm>
          <a:off x="4317998" y="5234229"/>
          <a:ext cx="3979335" cy="82366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26445">
                  <a:extLst>
                    <a:ext uri="{9D8B030D-6E8A-4147-A177-3AD203B41FA5}">
                      <a16:colId xmlns:a16="http://schemas.microsoft.com/office/drawing/2014/main" xmlns="" val="986058232"/>
                    </a:ext>
                  </a:extLst>
                </a:gridCol>
                <a:gridCol w="1326445">
                  <a:extLst>
                    <a:ext uri="{9D8B030D-6E8A-4147-A177-3AD203B41FA5}">
                      <a16:colId xmlns:a16="http://schemas.microsoft.com/office/drawing/2014/main" xmlns="" val="771581304"/>
                    </a:ext>
                  </a:extLst>
                </a:gridCol>
                <a:gridCol w="1326445">
                  <a:extLst>
                    <a:ext uri="{9D8B030D-6E8A-4147-A177-3AD203B41FA5}">
                      <a16:colId xmlns:a16="http://schemas.microsoft.com/office/drawing/2014/main" xmlns="" val="4213247760"/>
                    </a:ext>
                  </a:extLst>
                </a:gridCol>
              </a:tblGrid>
              <a:tr h="823667"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Б</a:t>
                      </a:r>
                      <a:endParaRPr lang="ru-RU" sz="4400" b="1" i="1" dirty="0">
                        <a:solidFill>
                          <a:schemeClr val="tx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rgbClr val="FF0000"/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А</a:t>
                      </a:r>
                      <a:endParaRPr lang="ru-RU" sz="4400" b="1" i="1" dirty="0">
                        <a:solidFill>
                          <a:srgbClr val="FF0000"/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4400" b="1" i="1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Batang" panose="02030600000101010101" pitchFamily="18" charset="-127"/>
                          <a:ea typeface="Batang" panose="02030600000101010101" pitchFamily="18" charset="-127"/>
                        </a:rPr>
                        <a:t>Х</a:t>
                      </a:r>
                      <a:endParaRPr lang="ru-RU" sz="4400" b="1" i="1" dirty="0">
                        <a:solidFill>
                          <a:schemeClr val="tx2">
                            <a:lumMod val="75000"/>
                          </a:schemeClr>
                        </a:solidFill>
                        <a:latin typeface="Batang" panose="02030600000101010101" pitchFamily="18" charset="-127"/>
                        <a:ea typeface="Batang" panose="02030600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722167565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059094" y="48890"/>
            <a:ext cx="8483600" cy="2331184"/>
          </a:xfrm>
          <a:prstGeom prst="horizontalScroll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6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22. Вокальный цикл «Любовь поэта», «Альбом для юношества» принадлежит?</a:t>
            </a:r>
            <a:endParaRPr lang="ru-RU" sz="36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53913" y="206968"/>
            <a:ext cx="10093961" cy="2085796"/>
          </a:xfrm>
          <a:prstGeom prst="horizontalScroll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2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23. «Венгерские рапсодии» этого композитора являются неотъемлемой частью  фортепианного исполнительства?</a:t>
            </a:r>
            <a:endParaRPr lang="ru-RU" sz="32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53913" y="-78791"/>
            <a:ext cx="10058400" cy="2985552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28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24. В известной музыкальной пьесе «Пер </a:t>
            </a:r>
            <a:r>
              <a:rPr lang="ru-RU" sz="2800" b="1" i="1" dirty="0" err="1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Гюнт</a:t>
            </a:r>
            <a:r>
              <a:rPr lang="ru-RU" sz="28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», состоящей из 29 номеров, переплелись фантазии и размышления, романтика и реальность, мечты и действительность жизни. Кто автор этого произведения? </a:t>
            </a:r>
            <a:endParaRPr lang="ru-RU" sz="28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53913" y="76158"/>
            <a:ext cx="9431867" cy="2740164"/>
          </a:xfrm>
          <a:prstGeom prst="horizontalScroll">
            <a:avLst/>
          </a:prstGeom>
          <a:solidFill>
            <a:schemeClr val="accent2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3200" b="1" i="1" dirty="0" smtClean="0">
                <a:solidFill>
                  <a:srgbClr val="FFFF00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25. Только для органа он написал: 145 хоралов, 20 больших прелюдий, 4 концерта, 6 сонат, пастораль. Кто же это? </a:t>
            </a:r>
            <a:endParaRPr lang="ru-RU" sz="3200" b="1" i="1" dirty="0">
              <a:solidFill>
                <a:srgbClr val="FFFF00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40" y="3798212"/>
            <a:ext cx="2466975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018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6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2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4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599" y="0"/>
            <a:ext cx="7992221" cy="99246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04345" y="4962319"/>
            <a:ext cx="10864321" cy="177800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ru-RU" sz="4400" b="1" i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  <a:latin typeface="Batang" panose="02030600000101010101" pitchFamily="18" charset="-127"/>
                <a:ea typeface="Batang" panose="02030600000101010101" pitchFamily="18" charset="-127"/>
              </a:rPr>
              <a:t>Спасибо за внимание! </a:t>
            </a:r>
          </a:p>
          <a:p>
            <a:pPr marL="0" indent="0" algn="ctr">
              <a:buNone/>
            </a:pPr>
            <a:r>
              <a:rPr lang="ru-RU" sz="4400" b="1" i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  <a:latin typeface="Batang" panose="02030600000101010101" pitchFamily="18" charset="-127"/>
                <a:ea typeface="Batang" panose="02030600000101010101" pitchFamily="18" charset="-127"/>
              </a:rPr>
              <a:t>Всего вам доброго!</a:t>
            </a:r>
            <a:endParaRPr lang="ru-RU" sz="4400" b="1" i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  <a:reflection blurRad="6350" stA="55000" endA="300" endPos="45500" dir="5400000" sy="-100000" algn="bl" rotWithShape="0"/>
              </a:effectLst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0742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Контур</Template>
  <TotalTime>304</TotalTime>
  <Words>637</Words>
  <Application>Microsoft Office PowerPoint</Application>
  <PresentationFormat>Произвольный</PresentationFormat>
  <Paragraphs>230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Контур</vt:lpstr>
      <vt:lpstr>В мире прекрасного...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 мире прекрасного...</dc:title>
  <dc:creator>Rufiya</dc:creator>
  <cp:lastModifiedBy>333</cp:lastModifiedBy>
  <cp:revision>35</cp:revision>
  <dcterms:created xsi:type="dcterms:W3CDTF">2016-04-24T06:45:04Z</dcterms:created>
  <dcterms:modified xsi:type="dcterms:W3CDTF">2016-04-24T11:56:44Z</dcterms:modified>
</cp:coreProperties>
</file>

<file path=docProps/thumbnail.jpeg>
</file>